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57" r:id="rId3"/>
    <p:sldId id="266" r:id="rId4"/>
    <p:sldId id="267" r:id="rId5"/>
    <p:sldId id="268" r:id="rId6"/>
    <p:sldId id="269" r:id="rId7"/>
    <p:sldId id="270" r:id="rId8"/>
    <p:sldId id="271" r:id="rId9"/>
    <p:sldId id="272" r:id="rId10"/>
    <p:sldId id="273"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15E3D0-A77C-4BA9-A395-99EA97E443C6}" type="datetimeFigureOut">
              <a:rPr lang="en-AU" smtClean="0"/>
              <a:t>8/08/2019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DC5AE-09B1-4AC7-95B6-647E82B03D70}" type="slidenum">
              <a:rPr lang="en-AU" smtClean="0"/>
              <a:t>‹#›</a:t>
            </a:fld>
            <a:endParaRPr lang="en-AU"/>
          </a:p>
        </p:txBody>
      </p:sp>
    </p:spTree>
    <p:extLst>
      <p:ext uri="{BB962C8B-B14F-4D97-AF65-F5344CB8AC3E}">
        <p14:creationId xmlns:p14="http://schemas.microsoft.com/office/powerpoint/2010/main" val="363532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t>3</a:t>
            </a:fld>
            <a:endParaRPr lang="en-AU"/>
          </a:p>
        </p:txBody>
      </p:sp>
    </p:spTree>
    <p:extLst>
      <p:ext uri="{BB962C8B-B14F-4D97-AF65-F5344CB8AC3E}">
        <p14:creationId xmlns:p14="http://schemas.microsoft.com/office/powerpoint/2010/main" val="4026993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solidFill>
                  <a:prstClr val="black"/>
                </a:solidFill>
              </a:rPr>
              <a:pPr/>
              <a:t>4</a:t>
            </a:fld>
            <a:endParaRPr lang="en-AU">
              <a:solidFill>
                <a:prstClr val="black"/>
              </a:solidFill>
            </a:endParaRPr>
          </a:p>
        </p:txBody>
      </p:sp>
    </p:spTree>
    <p:extLst>
      <p:ext uri="{BB962C8B-B14F-4D97-AF65-F5344CB8AC3E}">
        <p14:creationId xmlns:p14="http://schemas.microsoft.com/office/powerpoint/2010/main" val="903533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102351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3464701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2924928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3367097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solidFill>
                  <a:prstClr val="black"/>
                </a:solidFill>
              </a:rPr>
              <a:pPr/>
              <a:t>9</a:t>
            </a:fld>
            <a:endParaRPr lang="en-AU">
              <a:solidFill>
                <a:prstClr val="black"/>
              </a:solidFill>
            </a:endParaRPr>
          </a:p>
        </p:txBody>
      </p:sp>
    </p:spTree>
    <p:extLst>
      <p:ext uri="{BB962C8B-B14F-4D97-AF65-F5344CB8AC3E}">
        <p14:creationId xmlns:p14="http://schemas.microsoft.com/office/powerpoint/2010/main" val="407572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AU"/>
          </a:p>
        </p:txBody>
      </p:sp>
      <p:sp>
        <p:nvSpPr>
          <p:cNvPr id="4" name="Slide Number Placeholder 3"/>
          <p:cNvSpPr>
            <a:spLocks noGrp="1"/>
          </p:cNvSpPr>
          <p:nvPr>
            <p:ph type="sldNum" sz="quarter" idx="10"/>
          </p:nvPr>
        </p:nvSpPr>
        <p:spPr/>
        <p:txBody>
          <a:bodyPr/>
          <a:lstStyle/>
          <a:p>
            <a:fld id="{738CCBB3-FD9D-4A7E-A444-091570A33B62}" type="slidenum">
              <a:rPr lang="en-AU" smtClean="0">
                <a:solidFill>
                  <a:prstClr val="black"/>
                </a:solidFill>
              </a:rPr>
              <a:pPr/>
              <a:t>10</a:t>
            </a:fld>
            <a:endParaRPr lang="en-AU">
              <a:solidFill>
                <a:prstClr val="black"/>
              </a:solidFill>
            </a:endParaRPr>
          </a:p>
        </p:txBody>
      </p:sp>
    </p:spTree>
    <p:extLst>
      <p:ext uri="{BB962C8B-B14F-4D97-AF65-F5344CB8AC3E}">
        <p14:creationId xmlns:p14="http://schemas.microsoft.com/office/powerpoint/2010/main" val="3491102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30244" y="1629000"/>
            <a:ext cx="4931513" cy="3600000"/>
          </a:xfrm>
          <a:prstGeom prst="rect">
            <a:avLst/>
          </a:prstGeom>
        </p:spPr>
      </p:pic>
    </p:spTree>
    <p:extLst>
      <p:ext uri="{BB962C8B-B14F-4D97-AF65-F5344CB8AC3E}">
        <p14:creationId xmlns:p14="http://schemas.microsoft.com/office/powerpoint/2010/main" val="102233896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guide id="3" pos="39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vel 27 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331804" y="620688"/>
            <a:ext cx="3449782" cy="2518756"/>
          </a:xfrm>
          <a:prstGeom prst="rect">
            <a:avLst/>
          </a:prstGeom>
        </p:spPr>
      </p:pic>
      <p:sp>
        <p:nvSpPr>
          <p:cNvPr id="15" name="Text Placeholder 14"/>
          <p:cNvSpPr>
            <a:spLocks noGrp="1"/>
          </p:cNvSpPr>
          <p:nvPr>
            <p:ph type="body" sz="quarter" idx="10" hasCustomPrompt="1"/>
          </p:nvPr>
        </p:nvSpPr>
        <p:spPr>
          <a:xfrm>
            <a:off x="2423220" y="3861048"/>
            <a:ext cx="7273552" cy="504056"/>
          </a:xfrm>
        </p:spPr>
        <p:txBody>
          <a:bodyPr>
            <a:normAutofit/>
          </a:bodyPr>
          <a:lstStyle>
            <a:lvl1pPr marL="0" indent="0" algn="ctr">
              <a:buNone/>
              <a:defRPr sz="2800" b="1" i="0">
                <a:latin typeface="Gotham" panose="020B0604020202020204"/>
              </a:defRPr>
            </a:lvl1pPr>
          </a:lstStyle>
          <a:p>
            <a:pPr lvl="0"/>
            <a:r>
              <a:rPr lang="en-US" dirty="0"/>
              <a:t>Title</a:t>
            </a:r>
          </a:p>
        </p:txBody>
      </p:sp>
      <p:sp>
        <p:nvSpPr>
          <p:cNvPr id="16" name="Rectangle 15"/>
          <p:cNvSpPr/>
          <p:nvPr userDrawn="1"/>
        </p:nvSpPr>
        <p:spPr>
          <a:xfrm>
            <a:off x="2783632" y="6237312"/>
            <a:ext cx="6552728" cy="246221"/>
          </a:xfrm>
          <a:prstGeom prst="rect">
            <a:avLst/>
          </a:prstGeom>
        </p:spPr>
        <p:txBody>
          <a:bodyPr wrap="square">
            <a:spAutoFit/>
          </a:bodyPr>
          <a:lstStyle/>
          <a:p>
            <a:pPr algn="ctr"/>
            <a:r>
              <a:rPr lang="en-US" sz="1000" b="0" i="1" dirty="0">
                <a:latin typeface="Gotham" panose="020B0604020202020204"/>
                <a:ea typeface="Verdana" panose="020B0604030504040204" pitchFamily="34" charset="0"/>
                <a:cs typeface="Verdana" panose="020B0604030504040204" pitchFamily="34" charset="0"/>
              </a:rPr>
              <a:t>Liability limited by a Scheme approved under professional standards legislation</a:t>
            </a:r>
          </a:p>
        </p:txBody>
      </p:sp>
      <p:sp>
        <p:nvSpPr>
          <p:cNvPr id="19" name="Text Placeholder 14"/>
          <p:cNvSpPr>
            <a:spLocks noGrp="1"/>
          </p:cNvSpPr>
          <p:nvPr>
            <p:ph type="body" sz="quarter" idx="11" hasCustomPrompt="1"/>
          </p:nvPr>
        </p:nvSpPr>
        <p:spPr>
          <a:xfrm>
            <a:off x="2423220" y="5733256"/>
            <a:ext cx="7273552" cy="432048"/>
          </a:xfrm>
        </p:spPr>
        <p:txBody>
          <a:bodyPr>
            <a:normAutofit/>
          </a:bodyPr>
          <a:lstStyle>
            <a:lvl1pPr marL="0" indent="0" algn="ctr">
              <a:buNone/>
              <a:defRPr sz="2000" b="1" i="0">
                <a:latin typeface="Gotham" panose="020B0604020202020204"/>
              </a:defRPr>
            </a:lvl1pPr>
          </a:lstStyle>
          <a:p>
            <a:pPr lvl="0"/>
            <a:r>
              <a:rPr lang="en-US" dirty="0"/>
              <a:t>Name</a:t>
            </a:r>
          </a:p>
        </p:txBody>
      </p:sp>
    </p:spTree>
    <p:extLst>
      <p:ext uri="{BB962C8B-B14F-4D97-AF65-F5344CB8AC3E}">
        <p14:creationId xmlns:p14="http://schemas.microsoft.com/office/powerpoint/2010/main" val="194664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775520" y="274638"/>
            <a:ext cx="8712968" cy="778098"/>
          </a:xfrm>
        </p:spPr>
        <p:txBody>
          <a:bodyPr>
            <a:normAutofit/>
          </a:bodyPr>
          <a:lstStyle>
            <a:lvl1pPr algn="l">
              <a:defRPr sz="3600" b="1">
                <a:latin typeface="Gotham" panose="020B0604020202020204"/>
              </a:defRPr>
            </a:lvl1pPr>
          </a:lstStyle>
          <a:p>
            <a:r>
              <a:rPr lang="en-AU" dirty="0"/>
              <a:t>Slide Title</a:t>
            </a:r>
          </a:p>
        </p:txBody>
      </p:sp>
      <p:sp>
        <p:nvSpPr>
          <p:cNvPr id="8" name="Content Placeholder 2"/>
          <p:cNvSpPr>
            <a:spLocks noGrp="1"/>
          </p:cNvSpPr>
          <p:nvPr>
            <p:ph idx="1"/>
          </p:nvPr>
        </p:nvSpPr>
        <p:spPr>
          <a:xfrm>
            <a:off x="1775520" y="1205165"/>
            <a:ext cx="8712968" cy="4312067"/>
          </a:xfrm>
        </p:spPr>
        <p:txBody>
          <a:bodyPr/>
          <a:lstStyle>
            <a:lvl1pPr>
              <a:defRPr>
                <a:latin typeface="Gotham" panose="020B0604020202020204"/>
              </a:defRPr>
            </a:lvl1pPr>
            <a:lvl2pPr>
              <a:defRPr>
                <a:latin typeface="Gotham" panose="020B0604020202020204"/>
              </a:defRPr>
            </a:lvl2pPr>
            <a:lvl3pPr>
              <a:defRPr>
                <a:latin typeface="Gotham" panose="020B0604020202020204"/>
              </a:defRPr>
            </a:lvl3pPr>
            <a:lvl4pPr>
              <a:defRPr>
                <a:latin typeface="Gotham" panose="020B0604020202020204"/>
              </a:defRPr>
            </a:lvl4pPr>
            <a:lvl5pPr>
              <a:defRPr>
                <a:latin typeface="Gotham" panose="020B0604020202020204"/>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Rectangle 8"/>
          <p:cNvSpPr/>
          <p:nvPr userDrawn="1"/>
        </p:nvSpPr>
        <p:spPr>
          <a:xfrm>
            <a:off x="0" y="5733256"/>
            <a:ext cx="12192000" cy="106526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latin typeface="Montserrat" panose="020B0604020202020204" charset="0"/>
              </a:rPr>
              <a:t>						</a:t>
            </a:r>
          </a:p>
        </p:txBody>
      </p:sp>
      <p:pic>
        <p:nvPicPr>
          <p:cNvPr id="10" name="Picture 3" descr="C:\Users\Dave\Documents\temp\Level-27-Chambers-Logo-White.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23391" y="5885684"/>
            <a:ext cx="1152129" cy="760406"/>
          </a:xfrm>
          <a:prstGeom prst="rect">
            <a:avLst/>
          </a:prstGeom>
          <a:noFill/>
        </p:spPr>
      </p:pic>
      <p:sp>
        <p:nvSpPr>
          <p:cNvPr id="11" name="Rectangle 10"/>
          <p:cNvSpPr/>
          <p:nvPr userDrawn="1"/>
        </p:nvSpPr>
        <p:spPr>
          <a:xfrm>
            <a:off x="0" y="6812281"/>
            <a:ext cx="12192000" cy="45719"/>
          </a:xfrm>
          <a:prstGeom prst="rect">
            <a:avLst/>
          </a:prstGeom>
          <a:solidFill>
            <a:srgbClr val="58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TextBox 11"/>
          <p:cNvSpPr txBox="1"/>
          <p:nvPr userDrawn="1"/>
        </p:nvSpPr>
        <p:spPr>
          <a:xfrm>
            <a:off x="746446" y="289065"/>
            <a:ext cx="906017" cy="769441"/>
          </a:xfrm>
          <a:prstGeom prst="rect">
            <a:avLst/>
          </a:prstGeom>
          <a:noFill/>
        </p:spPr>
        <p:txBody>
          <a:bodyPr wrap="none" rtlCol="0">
            <a:spAutoFit/>
          </a:bodyPr>
          <a:lstStyle/>
          <a:p>
            <a:pPr algn="r"/>
            <a:r>
              <a:rPr lang="en-AU" sz="4400" b="1" dirty="0">
                <a:solidFill>
                  <a:srgbClr val="996633"/>
                </a:solidFill>
                <a:latin typeface="Gotham" panose="020B0604020202020204"/>
                <a:ea typeface="Verdana" panose="020B0604030504040204" pitchFamily="34" charset="0"/>
                <a:cs typeface="Verdana" panose="020B0604030504040204" pitchFamily="34" charset="0"/>
              </a:rPr>
              <a:t>&gt;&gt;</a:t>
            </a:r>
            <a:endParaRPr lang="en-AU" sz="4400" b="1" dirty="0">
              <a:latin typeface="Gotham" panose="020B0604020202020204"/>
            </a:endParaRPr>
          </a:p>
        </p:txBody>
      </p:sp>
    </p:spTree>
    <p:extLst>
      <p:ext uri="{BB962C8B-B14F-4D97-AF65-F5344CB8AC3E}">
        <p14:creationId xmlns:p14="http://schemas.microsoft.com/office/powerpoint/2010/main" val="279205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ntent Slid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Slide NO ARROW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775520" y="274638"/>
            <a:ext cx="8712968" cy="778098"/>
          </a:xfrm>
        </p:spPr>
        <p:txBody>
          <a:bodyPr>
            <a:normAutofit/>
          </a:bodyPr>
          <a:lstStyle>
            <a:lvl1pPr algn="l">
              <a:defRPr sz="3600" b="1">
                <a:latin typeface="Gotham" panose="020B0604020202020204"/>
              </a:defRPr>
            </a:lvl1pPr>
          </a:lstStyle>
          <a:p>
            <a:r>
              <a:rPr lang="en-AU" dirty="0"/>
              <a:t>Slide Title</a:t>
            </a:r>
          </a:p>
        </p:txBody>
      </p:sp>
      <p:sp>
        <p:nvSpPr>
          <p:cNvPr id="8" name="Content Placeholder 2"/>
          <p:cNvSpPr>
            <a:spLocks noGrp="1"/>
          </p:cNvSpPr>
          <p:nvPr>
            <p:ph idx="1"/>
          </p:nvPr>
        </p:nvSpPr>
        <p:spPr>
          <a:xfrm>
            <a:off x="1775520" y="1205165"/>
            <a:ext cx="8712968" cy="4312067"/>
          </a:xfrm>
        </p:spPr>
        <p:txBody>
          <a:bodyPr/>
          <a:lstStyle>
            <a:lvl1pPr>
              <a:defRPr>
                <a:latin typeface="Gotham" panose="020B0604020202020204"/>
              </a:defRPr>
            </a:lvl1pPr>
            <a:lvl2pPr>
              <a:defRPr>
                <a:latin typeface="Gotham" panose="020B0604020202020204"/>
              </a:defRPr>
            </a:lvl2pPr>
            <a:lvl3pPr>
              <a:defRPr>
                <a:latin typeface="Gotham" panose="020B0604020202020204"/>
              </a:defRPr>
            </a:lvl3pPr>
            <a:lvl4pPr>
              <a:defRPr>
                <a:latin typeface="Gotham" panose="020B0604020202020204"/>
              </a:defRPr>
            </a:lvl4pPr>
            <a:lvl5pPr>
              <a:defRPr>
                <a:latin typeface="Gotham" panose="020B0604020202020204"/>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Rectangle 8"/>
          <p:cNvSpPr/>
          <p:nvPr userDrawn="1"/>
        </p:nvSpPr>
        <p:spPr>
          <a:xfrm>
            <a:off x="0" y="5733256"/>
            <a:ext cx="12192000" cy="106526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latin typeface="Montserrat" panose="020B0604020202020204" charset="0"/>
              </a:rPr>
              <a:t>						</a:t>
            </a:r>
          </a:p>
        </p:txBody>
      </p:sp>
      <p:pic>
        <p:nvPicPr>
          <p:cNvPr id="10" name="Picture 3" descr="C:\Users\Dave\Documents\temp\Level-27-Chambers-Logo-White.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23391" y="5885684"/>
            <a:ext cx="1152129" cy="760406"/>
          </a:xfrm>
          <a:prstGeom prst="rect">
            <a:avLst/>
          </a:prstGeom>
          <a:noFill/>
        </p:spPr>
      </p:pic>
      <p:sp>
        <p:nvSpPr>
          <p:cNvPr id="11" name="Rectangle 10"/>
          <p:cNvSpPr/>
          <p:nvPr userDrawn="1"/>
        </p:nvSpPr>
        <p:spPr>
          <a:xfrm>
            <a:off x="0" y="6812281"/>
            <a:ext cx="12192000" cy="45719"/>
          </a:xfrm>
          <a:prstGeom prst="rect">
            <a:avLst/>
          </a:prstGeom>
          <a:solidFill>
            <a:srgbClr val="58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7828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775520" y="1268760"/>
            <a:ext cx="8712968" cy="3384376"/>
          </a:xfrm>
        </p:spPr>
        <p:txBody>
          <a:bodyPr/>
          <a:lstStyle>
            <a:lvl1pPr marL="0" indent="0" algn="ctr">
              <a:buNone/>
              <a:defRPr>
                <a:latin typeface="Gotham" panose="020B0604020202020204"/>
              </a:defRPr>
            </a:lvl1pPr>
            <a:lvl2pPr>
              <a:defRPr>
                <a:latin typeface="Gotham" panose="020B0604020202020204"/>
              </a:defRPr>
            </a:lvl2pPr>
            <a:lvl3pPr>
              <a:defRPr>
                <a:latin typeface="Gotham" panose="020B0604020202020204"/>
              </a:defRPr>
            </a:lvl3pPr>
            <a:lvl4pPr>
              <a:defRPr>
                <a:latin typeface="Gotham" panose="020B0604020202020204"/>
              </a:defRPr>
            </a:lvl4pPr>
            <a:lvl5pPr>
              <a:defRPr>
                <a:latin typeface="Gotham" panose="020B0604020202020204"/>
              </a:defRPr>
            </a:lvl5pPr>
          </a:lstStyle>
          <a:p>
            <a:pPr lvl="0"/>
            <a:r>
              <a:rPr lang="en-US" dirty="0"/>
              <a:t>Contact Details</a:t>
            </a:r>
            <a:endParaRPr lang="en-AU" dirty="0"/>
          </a:p>
        </p:txBody>
      </p:sp>
      <p:sp>
        <p:nvSpPr>
          <p:cNvPr id="7" name="Rectangle 6"/>
          <p:cNvSpPr/>
          <p:nvPr userDrawn="1"/>
        </p:nvSpPr>
        <p:spPr>
          <a:xfrm>
            <a:off x="0" y="5733256"/>
            <a:ext cx="12192000" cy="106526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800" dirty="0">
                <a:latin typeface="Montserrat" panose="020B0604020202020204" charset="0"/>
              </a:rPr>
              <a:t>						</a:t>
            </a:r>
          </a:p>
        </p:txBody>
      </p:sp>
      <p:pic>
        <p:nvPicPr>
          <p:cNvPr id="8" name="Picture 3" descr="C:\Users\Dave\Documents\temp\Level-27-Chambers-Logo-White.pn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23391" y="5885684"/>
            <a:ext cx="1152129" cy="760406"/>
          </a:xfrm>
          <a:prstGeom prst="rect">
            <a:avLst/>
          </a:prstGeom>
          <a:noFill/>
        </p:spPr>
      </p:pic>
      <p:sp>
        <p:nvSpPr>
          <p:cNvPr id="9" name="Rectangle 8"/>
          <p:cNvSpPr/>
          <p:nvPr userDrawn="1"/>
        </p:nvSpPr>
        <p:spPr>
          <a:xfrm>
            <a:off x="0" y="6812281"/>
            <a:ext cx="12192000" cy="45719"/>
          </a:xfrm>
          <a:prstGeom prst="rect">
            <a:avLst/>
          </a:prstGeom>
          <a:solidFill>
            <a:srgbClr val="58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4" name="TextBox 3"/>
          <p:cNvSpPr txBox="1"/>
          <p:nvPr userDrawn="1"/>
        </p:nvSpPr>
        <p:spPr>
          <a:xfrm>
            <a:off x="4583832" y="5096013"/>
            <a:ext cx="3300391" cy="400110"/>
          </a:xfrm>
          <a:prstGeom prst="rect">
            <a:avLst/>
          </a:prstGeom>
          <a:noFill/>
        </p:spPr>
        <p:txBody>
          <a:bodyPr wrap="none" rtlCol="0">
            <a:spAutoFit/>
          </a:bodyPr>
          <a:lstStyle/>
          <a:p>
            <a:r>
              <a:rPr lang="en-AU" sz="2000" b="1" dirty="0">
                <a:latin typeface="Gotham" panose="020B0604020202020204"/>
              </a:rPr>
              <a:t>level27chambers.com.au</a:t>
            </a:r>
          </a:p>
        </p:txBody>
      </p:sp>
    </p:spTree>
    <p:extLst>
      <p:ext uri="{BB962C8B-B14F-4D97-AF65-F5344CB8AC3E}">
        <p14:creationId xmlns:p14="http://schemas.microsoft.com/office/powerpoint/2010/main" val="3931914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6A0F4-470C-44AD-9E39-563CD80FB8B3}" type="datetimeFigureOut">
              <a:rPr lang="en-AU" smtClean="0"/>
              <a:t>8/08/2019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13CE51-D9E4-40B2-B669-6BAF79D8DDAE}" type="slidenum">
              <a:rPr lang="en-AU" smtClean="0"/>
              <a:t>‹#›</a:t>
            </a:fld>
            <a:endParaRPr lang="en-AU"/>
          </a:p>
        </p:txBody>
      </p:sp>
    </p:spTree>
    <p:extLst>
      <p:ext uri="{BB962C8B-B14F-4D97-AF65-F5344CB8AC3E}">
        <p14:creationId xmlns:p14="http://schemas.microsoft.com/office/powerpoint/2010/main" val="20057418"/>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49" r:id="rId3"/>
    <p:sldLayoutId id="2147483655" r:id="rId4"/>
    <p:sldLayoutId id="2147483654" r:id="rId5"/>
    <p:sldLayoutId id="2147483652"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6978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530011"/>
            <a:ext cx="8712968" cy="778098"/>
          </a:xfrm>
        </p:spPr>
        <p:txBody>
          <a:bodyPr>
            <a:normAutofit fontScale="90000"/>
          </a:bodyPr>
          <a:lstStyle/>
          <a:p>
            <a:r>
              <a:rPr lang="en-US" dirty="0"/>
              <a:t>So what was the position before MWB? (8)</a:t>
            </a:r>
          </a:p>
        </p:txBody>
      </p:sp>
      <p:sp>
        <p:nvSpPr>
          <p:cNvPr id="3" name="Content Placeholder 2"/>
          <p:cNvSpPr>
            <a:spLocks noGrp="1"/>
          </p:cNvSpPr>
          <p:nvPr>
            <p:ph idx="1"/>
          </p:nvPr>
        </p:nvSpPr>
        <p:spPr/>
        <p:txBody>
          <a:bodyPr>
            <a:normAutofit/>
          </a:bodyPr>
          <a:lstStyle/>
          <a:p>
            <a:endParaRPr lang="en-US" i="1" u="sng" dirty="0"/>
          </a:p>
          <a:p>
            <a:pPr>
              <a:spcAft>
                <a:spcPts val="2400"/>
              </a:spcAft>
            </a:pPr>
            <a:r>
              <a:rPr lang="en-US" dirty="0"/>
              <a:t>What about cases on notice provisions in construction contracts?</a:t>
            </a:r>
          </a:p>
          <a:p>
            <a:pPr>
              <a:spcAft>
                <a:spcPts val="2400"/>
              </a:spcAft>
            </a:pPr>
            <a:r>
              <a:rPr lang="en-US" dirty="0"/>
              <a:t>What about cases on pre-requisites for variations to the scope of works?</a:t>
            </a:r>
          </a:p>
        </p:txBody>
      </p:sp>
      <p:pic>
        <p:nvPicPr>
          <p:cNvPr id="5" name="Picture 4" descr="A group of people posing for the camera&#10;&#10;Description automatically generated">
            <a:extLst>
              <a:ext uri="{FF2B5EF4-FFF2-40B4-BE49-F238E27FC236}">
                <a16:creationId xmlns:a16="http://schemas.microsoft.com/office/drawing/2014/main" xmlns="" id="{403B516D-207A-4F23-BC9B-6F657559B3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6779" y="4001250"/>
            <a:ext cx="4958442" cy="2582112"/>
          </a:xfrm>
          <a:prstGeom prst="rect">
            <a:avLst/>
          </a:prstGeom>
        </p:spPr>
      </p:pic>
    </p:spTree>
    <p:extLst>
      <p:ext uri="{BB962C8B-B14F-4D97-AF65-F5344CB8AC3E}">
        <p14:creationId xmlns:p14="http://schemas.microsoft.com/office/powerpoint/2010/main" val="92185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33185" y="1005149"/>
            <a:ext cx="8712968" cy="3384376"/>
          </a:xfrm>
        </p:spPr>
        <p:txBody>
          <a:bodyPr>
            <a:normAutofit/>
          </a:bodyPr>
          <a:lstStyle/>
          <a:p>
            <a:endParaRPr lang="en-AU" b="1" dirty="0"/>
          </a:p>
          <a:p>
            <a:r>
              <a:rPr lang="en-AU" b="1" dirty="0" smtClean="0"/>
              <a:t>Michael Trim</a:t>
            </a:r>
            <a:endParaRPr lang="en-AU" b="1" dirty="0"/>
          </a:p>
          <a:p>
            <a:r>
              <a:rPr lang="en-AU" dirty="0">
                <a:latin typeface="Gotham Bold" pitchFamily="50" charset="0"/>
              </a:rPr>
              <a:t>T</a:t>
            </a:r>
            <a:r>
              <a:rPr lang="en-AU" dirty="0"/>
              <a:t> +61 7 </a:t>
            </a:r>
            <a:r>
              <a:rPr lang="en-AU" dirty="0" smtClean="0"/>
              <a:t>3008 3920</a:t>
            </a:r>
            <a:endParaRPr lang="en-AU" dirty="0"/>
          </a:p>
          <a:p>
            <a:r>
              <a:rPr lang="en-AU" dirty="0">
                <a:latin typeface="Gotham Bold" pitchFamily="50" charset="0"/>
              </a:rPr>
              <a:t>E</a:t>
            </a:r>
            <a:r>
              <a:rPr lang="en-AU" dirty="0"/>
              <a:t> </a:t>
            </a:r>
            <a:r>
              <a:rPr lang="en-AU" dirty="0" smtClean="0">
                <a:solidFill>
                  <a:schemeClr val="accent2">
                    <a:lumMod val="50000"/>
                  </a:schemeClr>
                </a:solidFill>
              </a:rPr>
              <a:t>MICHAEL.TRIM@QLDBAR.ASN.AU</a:t>
            </a:r>
            <a:r>
              <a:rPr lang="en-AU" dirty="0" smtClean="0"/>
              <a:t> </a:t>
            </a:r>
            <a:endParaRPr lang="en-AU" dirty="0"/>
          </a:p>
          <a:p>
            <a:r>
              <a:rPr lang="en-AU" dirty="0"/>
              <a:t> </a:t>
            </a:r>
          </a:p>
          <a:p>
            <a:endParaRPr lang="en-AU" dirty="0"/>
          </a:p>
          <a:p>
            <a:endParaRPr lang="en-AU" dirty="0"/>
          </a:p>
        </p:txBody>
      </p:sp>
    </p:spTree>
    <p:extLst>
      <p:ext uri="{BB962C8B-B14F-4D97-AF65-F5344CB8AC3E}">
        <p14:creationId xmlns:p14="http://schemas.microsoft.com/office/powerpoint/2010/main" val="3466728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579739" y="5041278"/>
            <a:ext cx="7273552" cy="848776"/>
          </a:xfrm>
        </p:spPr>
        <p:txBody>
          <a:bodyPr/>
          <a:lstStyle/>
          <a:p>
            <a:r>
              <a:rPr lang="en-AU" dirty="0">
                <a:latin typeface="Gotham" panose="02000504050000020004" pitchFamily="2" charset="0"/>
              </a:rPr>
              <a:t>Michael </a:t>
            </a:r>
            <a:r>
              <a:rPr lang="en-AU" dirty="0" smtClean="0">
                <a:latin typeface="Gotham" panose="02000504050000020004" pitchFamily="2" charset="0"/>
              </a:rPr>
              <a:t>Trim</a:t>
            </a:r>
          </a:p>
          <a:p>
            <a:r>
              <a:rPr lang="en-AU" dirty="0" smtClean="0">
                <a:latin typeface="Gotham" panose="02000504050000020004" pitchFamily="2" charset="0"/>
              </a:rPr>
              <a:t>Wednesday 7 August 2019</a:t>
            </a:r>
            <a:endParaRPr lang="en-AU" dirty="0">
              <a:latin typeface="Gotham" panose="02000504050000020004" pitchFamily="2" charset="0"/>
            </a:endParaRPr>
          </a:p>
        </p:txBody>
      </p:sp>
      <p:sp>
        <p:nvSpPr>
          <p:cNvPr id="5" name="Text Placeholder 1"/>
          <p:cNvSpPr txBox="1">
            <a:spLocks/>
          </p:cNvSpPr>
          <p:nvPr/>
        </p:nvSpPr>
        <p:spPr>
          <a:xfrm>
            <a:off x="1967491" y="3396384"/>
            <a:ext cx="8498048" cy="19881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b="1" i="0" kern="1200">
                <a:solidFill>
                  <a:schemeClr val="tx1"/>
                </a:solidFill>
                <a:latin typeface="Gotham" panose="020B0604020202020204"/>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2400"/>
              </a:spcAft>
            </a:pPr>
            <a:r>
              <a:rPr lang="en-US" dirty="0" smtClean="0"/>
              <a:t>“</a:t>
            </a:r>
            <a:r>
              <a:rPr lang="en-AU" dirty="0" smtClean="0"/>
              <a:t>What was the position with agreement clauses before </a:t>
            </a:r>
            <a:r>
              <a:rPr lang="en-US" dirty="0"/>
              <a:t>Rock v MWB [2018] UKSC 24 at [1] and [14] per Lord </a:t>
            </a:r>
            <a:r>
              <a:rPr lang="en-US" dirty="0" err="1" smtClean="0"/>
              <a:t>Sumption</a:t>
            </a:r>
            <a:r>
              <a:rPr lang="en-AU" dirty="0" smtClean="0"/>
              <a:t>?</a:t>
            </a:r>
            <a:r>
              <a:rPr lang="en-US" dirty="0"/>
              <a:t>”  </a:t>
            </a:r>
          </a:p>
        </p:txBody>
      </p:sp>
    </p:spTree>
    <p:extLst>
      <p:ext uri="{BB962C8B-B14F-4D97-AF65-F5344CB8AC3E}">
        <p14:creationId xmlns:p14="http://schemas.microsoft.com/office/powerpoint/2010/main" val="3936997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what was the position before MWB?</a:t>
            </a:r>
          </a:p>
        </p:txBody>
      </p:sp>
      <p:sp>
        <p:nvSpPr>
          <p:cNvPr id="3" name="Content Placeholder 2"/>
          <p:cNvSpPr>
            <a:spLocks noGrp="1"/>
          </p:cNvSpPr>
          <p:nvPr>
            <p:ph idx="1"/>
          </p:nvPr>
        </p:nvSpPr>
        <p:spPr/>
        <p:txBody>
          <a:bodyPr>
            <a:normAutofit lnSpcReduction="10000"/>
          </a:bodyPr>
          <a:lstStyle/>
          <a:p>
            <a:pPr>
              <a:spcAft>
                <a:spcPts val="2400"/>
              </a:spcAft>
            </a:pPr>
            <a:r>
              <a:rPr lang="en-US" dirty="0"/>
              <a:t>Historically – the position has been that despite such a clause, the parties were free to agree to dispense with it.</a:t>
            </a:r>
          </a:p>
          <a:p>
            <a:pPr>
              <a:spcAft>
                <a:spcPts val="2400"/>
              </a:spcAft>
            </a:pPr>
            <a:r>
              <a:rPr lang="en-US" dirty="0"/>
              <a:t>Cardozo J in </a:t>
            </a:r>
            <a:r>
              <a:rPr lang="en-US" i="1" dirty="0"/>
              <a:t>Beatty v Guggenheim Exploration Co </a:t>
            </a:r>
            <a:r>
              <a:rPr lang="en-US" dirty="0"/>
              <a:t>(1919) 225 NY 380, 387-388:</a:t>
            </a:r>
          </a:p>
          <a:p>
            <a:pPr marL="0" indent="0">
              <a:spcAft>
                <a:spcPts val="2400"/>
              </a:spcAft>
              <a:buNone/>
            </a:pPr>
            <a:r>
              <a:rPr lang="en-US" dirty="0"/>
              <a:t>“</a:t>
            </a:r>
            <a:r>
              <a:rPr lang="en-US" i="1" dirty="0"/>
              <a:t>Those who make a contract, may unmake it. The clause which forbids a change may be changed like any other. The prohibition of oral waiver, may itself be waived”</a:t>
            </a:r>
            <a:endParaRPr lang="en-US" dirty="0"/>
          </a:p>
        </p:txBody>
      </p:sp>
    </p:spTree>
    <p:extLst>
      <p:ext uri="{BB962C8B-B14F-4D97-AF65-F5344CB8AC3E}">
        <p14:creationId xmlns:p14="http://schemas.microsoft.com/office/powerpoint/2010/main" val="107338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538248"/>
            <a:ext cx="8712968" cy="778098"/>
          </a:xfrm>
        </p:spPr>
        <p:txBody>
          <a:bodyPr>
            <a:normAutofit fontScale="90000"/>
          </a:bodyPr>
          <a:lstStyle/>
          <a:p>
            <a:r>
              <a:rPr lang="en-US" dirty="0"/>
              <a:t>So what was the position before MWB? (2)</a:t>
            </a:r>
          </a:p>
        </p:txBody>
      </p:sp>
      <p:sp>
        <p:nvSpPr>
          <p:cNvPr id="3" name="Content Placeholder 2"/>
          <p:cNvSpPr>
            <a:spLocks noGrp="1"/>
          </p:cNvSpPr>
          <p:nvPr>
            <p:ph idx="1"/>
          </p:nvPr>
        </p:nvSpPr>
        <p:spPr>
          <a:xfrm>
            <a:off x="1775520" y="1575867"/>
            <a:ext cx="8712968" cy="4312067"/>
          </a:xfrm>
        </p:spPr>
        <p:txBody>
          <a:bodyPr>
            <a:normAutofit/>
          </a:bodyPr>
          <a:lstStyle/>
          <a:p>
            <a:pPr>
              <a:spcAft>
                <a:spcPts val="2400"/>
              </a:spcAft>
            </a:pPr>
            <a:r>
              <a:rPr lang="en-US" dirty="0"/>
              <a:t>This is, of course, different to a scenario where writing is required by statute or the like (see </a:t>
            </a:r>
            <a:r>
              <a:rPr lang="en-US" i="1" dirty="0"/>
              <a:t>GEC Marconi Systems Pty Ltd v BHP Information Technology Pty Ltd </a:t>
            </a:r>
            <a:r>
              <a:rPr lang="en-US" dirty="0"/>
              <a:t>(2003) 128 FLR 1 at [216]).</a:t>
            </a:r>
          </a:p>
          <a:p>
            <a:pPr>
              <a:spcAft>
                <a:spcPts val="2400"/>
              </a:spcAft>
            </a:pPr>
            <a:r>
              <a:rPr lang="en-US" dirty="0"/>
              <a:t>What we are talking about here is where the parties “self-impose” a requirement that no oral statements or conduct is binding either before or after the document is signed.</a:t>
            </a:r>
          </a:p>
        </p:txBody>
      </p:sp>
    </p:spTree>
    <p:extLst>
      <p:ext uri="{BB962C8B-B14F-4D97-AF65-F5344CB8AC3E}">
        <p14:creationId xmlns:p14="http://schemas.microsoft.com/office/powerpoint/2010/main" val="77289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538248"/>
            <a:ext cx="8712968" cy="778098"/>
          </a:xfrm>
        </p:spPr>
        <p:txBody>
          <a:bodyPr>
            <a:normAutofit fontScale="90000"/>
          </a:bodyPr>
          <a:lstStyle/>
          <a:p>
            <a:r>
              <a:rPr lang="en-US" dirty="0"/>
              <a:t>So what was the position before MWB? (3)</a:t>
            </a:r>
          </a:p>
        </p:txBody>
      </p:sp>
      <p:sp>
        <p:nvSpPr>
          <p:cNvPr id="3" name="Content Placeholder 2"/>
          <p:cNvSpPr>
            <a:spLocks noGrp="1"/>
          </p:cNvSpPr>
          <p:nvPr>
            <p:ph idx="1"/>
          </p:nvPr>
        </p:nvSpPr>
        <p:spPr/>
        <p:txBody>
          <a:bodyPr>
            <a:normAutofit fontScale="92500"/>
          </a:bodyPr>
          <a:lstStyle/>
          <a:p>
            <a:endParaRPr lang="en-US" i="1" u="sng" dirty="0"/>
          </a:p>
          <a:p>
            <a:pPr>
              <a:spcAft>
                <a:spcPts val="2400"/>
              </a:spcAft>
            </a:pPr>
            <a:r>
              <a:rPr lang="en-US" dirty="0"/>
              <a:t>This was and is arguably the position in Australia.</a:t>
            </a:r>
          </a:p>
          <a:p>
            <a:pPr>
              <a:spcAft>
                <a:spcPts val="2400"/>
              </a:spcAft>
            </a:pPr>
            <a:r>
              <a:rPr lang="en-US" dirty="0"/>
              <a:t>Start with </a:t>
            </a:r>
            <a:r>
              <a:rPr lang="en-US" i="1" dirty="0"/>
              <a:t>Liebe v Molloy </a:t>
            </a:r>
            <a:r>
              <a:rPr lang="en-US" dirty="0"/>
              <a:t>(1906) 4 CLR 347 at 353-4:</a:t>
            </a:r>
          </a:p>
          <a:p>
            <a:pPr marL="0" indent="0">
              <a:spcAft>
                <a:spcPts val="2400"/>
              </a:spcAft>
              <a:buNone/>
            </a:pPr>
            <a:r>
              <a:rPr lang="en-US" dirty="0"/>
              <a:t>“…</a:t>
            </a:r>
            <a:r>
              <a:rPr lang="en-AU" i="1" dirty="0"/>
              <a:t>but that </a:t>
            </a:r>
            <a:r>
              <a:rPr lang="en-US" dirty="0"/>
              <a:t>[an entire agreement clause]…</a:t>
            </a:r>
            <a:r>
              <a:rPr lang="en-AU" i="1" dirty="0"/>
              <a:t>does not exclude altogether the implied doctrine of law that, when one man does work for another at. his request, an implied obligation arises to pay the fair value of it</a:t>
            </a:r>
            <a:r>
              <a:rPr lang="en-AU" dirty="0"/>
              <a:t>…”</a:t>
            </a:r>
            <a:endParaRPr lang="en-US" dirty="0"/>
          </a:p>
        </p:txBody>
      </p:sp>
    </p:spTree>
    <p:extLst>
      <p:ext uri="{BB962C8B-B14F-4D97-AF65-F5344CB8AC3E}">
        <p14:creationId xmlns:p14="http://schemas.microsoft.com/office/powerpoint/2010/main" val="112237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513536"/>
            <a:ext cx="8712968" cy="778098"/>
          </a:xfrm>
        </p:spPr>
        <p:txBody>
          <a:bodyPr>
            <a:normAutofit fontScale="90000"/>
          </a:bodyPr>
          <a:lstStyle/>
          <a:p>
            <a:r>
              <a:rPr lang="en-US" dirty="0"/>
              <a:t>So what was the position before MWB? (4)</a:t>
            </a:r>
          </a:p>
        </p:txBody>
      </p:sp>
      <p:sp>
        <p:nvSpPr>
          <p:cNvPr id="3" name="Content Placeholder 2"/>
          <p:cNvSpPr>
            <a:spLocks noGrp="1"/>
          </p:cNvSpPr>
          <p:nvPr>
            <p:ph idx="1"/>
          </p:nvPr>
        </p:nvSpPr>
        <p:spPr/>
        <p:txBody>
          <a:bodyPr>
            <a:normAutofit fontScale="92500" lnSpcReduction="20000"/>
          </a:bodyPr>
          <a:lstStyle/>
          <a:p>
            <a:endParaRPr lang="en-US" i="1" u="sng" dirty="0"/>
          </a:p>
          <a:p>
            <a:pPr>
              <a:spcAft>
                <a:spcPts val="2400"/>
              </a:spcAft>
            </a:pPr>
            <a:r>
              <a:rPr lang="en-US" dirty="0"/>
              <a:t>Then </a:t>
            </a:r>
            <a:r>
              <a:rPr lang="en-US" i="1" dirty="0"/>
              <a:t>Commonwealth v </a:t>
            </a:r>
            <a:r>
              <a:rPr lang="en-US" i="1" dirty="0" err="1"/>
              <a:t>Crothall</a:t>
            </a:r>
            <a:r>
              <a:rPr lang="en-US" i="1" dirty="0"/>
              <a:t> Hospital Services (Aust) Ltd</a:t>
            </a:r>
            <a:r>
              <a:rPr lang="en-US" dirty="0"/>
              <a:t> (1981) 54 FLR 439 at 447ff.</a:t>
            </a:r>
          </a:p>
          <a:p>
            <a:pPr marL="0" indent="0">
              <a:spcAft>
                <a:spcPts val="2400"/>
              </a:spcAft>
              <a:buNone/>
            </a:pPr>
            <a:r>
              <a:rPr lang="en-US" dirty="0"/>
              <a:t>“…</a:t>
            </a:r>
            <a:r>
              <a:rPr lang="en-AU" i="1" dirty="0"/>
              <a:t>Before considering the effect of the evidence it may be helpful to set out some long-established principles of the common law.</a:t>
            </a:r>
          </a:p>
          <a:p>
            <a:pPr marL="0" indent="0">
              <a:spcAft>
                <a:spcPts val="2400"/>
              </a:spcAft>
              <a:buNone/>
            </a:pPr>
            <a:r>
              <a:rPr lang="en-AU" i="1" dirty="0"/>
              <a:t>It is open to the parties to a written contract to vary </a:t>
            </a:r>
            <a:r>
              <a:rPr lang="en-AU" i="1" dirty="0" err="1" smtClean="0"/>
              <a:t>it.This</a:t>
            </a:r>
            <a:r>
              <a:rPr lang="en-AU" i="1" dirty="0" smtClean="0"/>
              <a:t> </a:t>
            </a:r>
            <a:r>
              <a:rPr lang="en-AU" i="1" dirty="0"/>
              <a:t>maybe done in writing or, except where the contract is required by law to be evidenced in writing, by oral </a:t>
            </a:r>
            <a:r>
              <a:rPr lang="en-AU" i="1" dirty="0" err="1" smtClean="0"/>
              <a:t>agreement.The</a:t>
            </a:r>
            <a:r>
              <a:rPr lang="en-AU" i="1" dirty="0" smtClean="0"/>
              <a:t> </a:t>
            </a:r>
            <a:r>
              <a:rPr lang="en-AU" i="1" dirty="0"/>
              <a:t>agreement to vary may be express or implied from conduct</a:t>
            </a:r>
            <a:r>
              <a:rPr lang="en-AU" dirty="0"/>
              <a:t>…”</a:t>
            </a:r>
            <a:endParaRPr lang="en-US" dirty="0"/>
          </a:p>
        </p:txBody>
      </p:sp>
    </p:spTree>
    <p:extLst>
      <p:ext uri="{BB962C8B-B14F-4D97-AF65-F5344CB8AC3E}">
        <p14:creationId xmlns:p14="http://schemas.microsoft.com/office/powerpoint/2010/main" val="386913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521773"/>
            <a:ext cx="8712968" cy="778098"/>
          </a:xfrm>
        </p:spPr>
        <p:txBody>
          <a:bodyPr>
            <a:normAutofit fontScale="90000"/>
          </a:bodyPr>
          <a:lstStyle/>
          <a:p>
            <a:r>
              <a:rPr lang="en-US" dirty="0"/>
              <a:t>So what was the position before MWB? (5)</a:t>
            </a:r>
          </a:p>
        </p:txBody>
      </p:sp>
      <p:sp>
        <p:nvSpPr>
          <p:cNvPr id="3" name="Content Placeholder 2"/>
          <p:cNvSpPr>
            <a:spLocks noGrp="1"/>
          </p:cNvSpPr>
          <p:nvPr>
            <p:ph idx="1"/>
          </p:nvPr>
        </p:nvSpPr>
        <p:spPr/>
        <p:txBody>
          <a:bodyPr>
            <a:normAutofit fontScale="85000" lnSpcReduction="20000"/>
          </a:bodyPr>
          <a:lstStyle/>
          <a:p>
            <a:endParaRPr lang="en-US" i="1" u="sng" dirty="0"/>
          </a:p>
          <a:p>
            <a:pPr>
              <a:spcAft>
                <a:spcPts val="2400"/>
              </a:spcAft>
            </a:pPr>
            <a:r>
              <a:rPr lang="en-US" i="1" dirty="0"/>
              <a:t>Commonwealth v </a:t>
            </a:r>
            <a:r>
              <a:rPr lang="en-US" i="1" dirty="0" err="1"/>
              <a:t>Crothall</a:t>
            </a:r>
            <a:r>
              <a:rPr lang="en-US" i="1" dirty="0"/>
              <a:t> Hospital Services (Aust) Ltd</a:t>
            </a:r>
            <a:r>
              <a:rPr lang="en-US" dirty="0"/>
              <a:t> (1981) 54 FLR 439 at 454.</a:t>
            </a:r>
          </a:p>
          <a:p>
            <a:pPr marL="0" indent="0">
              <a:spcAft>
                <a:spcPts val="2400"/>
              </a:spcAft>
              <a:buNone/>
            </a:pPr>
            <a:r>
              <a:rPr lang="en-US" dirty="0"/>
              <a:t>“…</a:t>
            </a:r>
            <a:r>
              <a:rPr lang="en-AU" i="1" dirty="0"/>
              <a:t>the Commonwealth…says that in the present case many payments were not authorized by the original contract and that they are therefore recoverable. </a:t>
            </a:r>
          </a:p>
          <a:p>
            <a:pPr marL="0" indent="0">
              <a:spcAft>
                <a:spcPts val="2400"/>
              </a:spcAft>
              <a:buNone/>
            </a:pPr>
            <a:r>
              <a:rPr lang="en-AU" i="1" dirty="0"/>
              <a:t>This submission would, I think, have considerable weight were it not for the fact that subsequent to the original contract the parties in my view agreed to vary the original contract by varying the contract price payable thereunder from time to time and in the manner I have already analysed</a:t>
            </a:r>
            <a:r>
              <a:rPr lang="en-AU" dirty="0"/>
              <a:t>…”</a:t>
            </a:r>
            <a:endParaRPr lang="en-US" dirty="0"/>
          </a:p>
        </p:txBody>
      </p:sp>
    </p:spTree>
    <p:extLst>
      <p:ext uri="{BB962C8B-B14F-4D97-AF65-F5344CB8AC3E}">
        <p14:creationId xmlns:p14="http://schemas.microsoft.com/office/powerpoint/2010/main" val="411716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521773"/>
            <a:ext cx="8712968" cy="778098"/>
          </a:xfrm>
        </p:spPr>
        <p:txBody>
          <a:bodyPr>
            <a:normAutofit fontScale="90000"/>
          </a:bodyPr>
          <a:lstStyle/>
          <a:p>
            <a:r>
              <a:rPr lang="en-US" dirty="0"/>
              <a:t>So what was the position before MWB? (6)</a:t>
            </a:r>
          </a:p>
        </p:txBody>
      </p:sp>
      <p:sp>
        <p:nvSpPr>
          <p:cNvPr id="3" name="Content Placeholder 2"/>
          <p:cNvSpPr>
            <a:spLocks noGrp="1"/>
          </p:cNvSpPr>
          <p:nvPr>
            <p:ph idx="1"/>
          </p:nvPr>
        </p:nvSpPr>
        <p:spPr/>
        <p:txBody>
          <a:bodyPr>
            <a:normAutofit fontScale="92500"/>
          </a:bodyPr>
          <a:lstStyle/>
          <a:p>
            <a:endParaRPr lang="en-US" i="1" u="sng" dirty="0"/>
          </a:p>
          <a:p>
            <a:pPr>
              <a:spcAft>
                <a:spcPts val="2400"/>
              </a:spcAft>
            </a:pPr>
            <a:r>
              <a:rPr lang="en-US" i="1" dirty="0"/>
              <a:t>GEC Marconi Systems Pty Ltd v BHP Information Technology Pty Ltd </a:t>
            </a:r>
            <a:r>
              <a:rPr lang="en-US" dirty="0"/>
              <a:t>(2003) 128 FLR 1 at 61.</a:t>
            </a:r>
          </a:p>
          <a:p>
            <a:pPr marL="0" indent="0">
              <a:spcAft>
                <a:spcPts val="2400"/>
              </a:spcAft>
              <a:buNone/>
            </a:pPr>
            <a:r>
              <a:rPr lang="en-US" dirty="0"/>
              <a:t>“</a:t>
            </a:r>
            <a:r>
              <a:rPr lang="en-AU" i="1" dirty="0"/>
              <a:t>The conclusions to be drawn from the cases in this category are that (</a:t>
            </a:r>
            <a:r>
              <a:rPr lang="en-AU" i="1" dirty="0" err="1"/>
              <a:t>i</a:t>
            </a:r>
            <a:r>
              <a:rPr lang="en-AU" i="1" dirty="0"/>
              <a:t>) notwithstanding the writing requirement, it is open to the parties by express oral agreement or by contract implied from conduct to impose further or different rights and obligations on each other from those contained in the original contract… </a:t>
            </a:r>
            <a:r>
              <a:rPr lang="en-AU" dirty="0"/>
              <a:t>”</a:t>
            </a:r>
            <a:endParaRPr lang="en-US" dirty="0"/>
          </a:p>
        </p:txBody>
      </p:sp>
    </p:spTree>
    <p:extLst>
      <p:ext uri="{BB962C8B-B14F-4D97-AF65-F5344CB8AC3E}">
        <p14:creationId xmlns:p14="http://schemas.microsoft.com/office/powerpoint/2010/main" val="2898277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530011"/>
            <a:ext cx="8712968" cy="778098"/>
          </a:xfrm>
        </p:spPr>
        <p:txBody>
          <a:bodyPr>
            <a:normAutofit fontScale="90000"/>
          </a:bodyPr>
          <a:lstStyle/>
          <a:p>
            <a:r>
              <a:rPr lang="en-US" dirty="0"/>
              <a:t>So what was the position before MWB? (7)</a:t>
            </a:r>
          </a:p>
        </p:txBody>
      </p:sp>
      <p:sp>
        <p:nvSpPr>
          <p:cNvPr id="3" name="Content Placeholder 2"/>
          <p:cNvSpPr>
            <a:spLocks noGrp="1"/>
          </p:cNvSpPr>
          <p:nvPr>
            <p:ph idx="1"/>
          </p:nvPr>
        </p:nvSpPr>
        <p:spPr>
          <a:xfrm>
            <a:off x="1775520" y="1556951"/>
            <a:ext cx="8712968" cy="3960281"/>
          </a:xfrm>
        </p:spPr>
        <p:txBody>
          <a:bodyPr>
            <a:normAutofit fontScale="62500" lnSpcReduction="20000"/>
          </a:bodyPr>
          <a:lstStyle/>
          <a:p>
            <a:pPr>
              <a:spcAft>
                <a:spcPts val="2400"/>
              </a:spcAft>
            </a:pPr>
            <a:r>
              <a:rPr lang="en-US" dirty="0"/>
              <a:t>And finally, </a:t>
            </a:r>
            <a:r>
              <a:rPr lang="en-US" i="1" dirty="0"/>
              <a:t>Alstom Ltd v Yokogawa Australia Pty Ltd (No 7) </a:t>
            </a:r>
            <a:r>
              <a:rPr lang="en-US" dirty="0"/>
              <a:t>[2012] SASC 49 at [1519]:</a:t>
            </a:r>
          </a:p>
          <a:p>
            <a:pPr marL="0" indent="0">
              <a:lnSpc>
                <a:spcPct val="120000"/>
              </a:lnSpc>
              <a:spcAft>
                <a:spcPts val="2400"/>
              </a:spcAft>
              <a:buNone/>
            </a:pPr>
            <a:r>
              <a:rPr lang="en-US" dirty="0"/>
              <a:t>“</a:t>
            </a:r>
            <a:r>
              <a:rPr lang="en-AU" i="1" dirty="0"/>
              <a:t>Article 2.2.1 is a typical entire agreement clause designed to exclude any previous agreements and representations. Article 2.2.2 is permissive as to one method of variation. It is not mandatory and does not provide that the contract may only be amended by written agreement of the parties. In any event, there is nothing to prevent a written contract from being varied by subsequent oral agreement. Even a contract under seal may be modified or discharged by oral agreement. If the contract provided that it could only be amended in writing, such a stipulation would also be ineffective.”</a:t>
            </a:r>
            <a:endParaRPr lang="en-US" i="1" dirty="0"/>
          </a:p>
        </p:txBody>
      </p:sp>
    </p:spTree>
    <p:extLst>
      <p:ext uri="{BB962C8B-B14F-4D97-AF65-F5344CB8AC3E}">
        <p14:creationId xmlns:p14="http://schemas.microsoft.com/office/powerpoint/2010/main" val="305850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771</Words>
  <Application>Microsoft Office PowerPoint</Application>
  <PresentationFormat>Widescreen</PresentationFormat>
  <Paragraphs>49</Paragraphs>
  <Slides>11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Gotham</vt:lpstr>
      <vt:lpstr>Gotham Bold</vt:lpstr>
      <vt:lpstr>Montserrat</vt:lpstr>
      <vt:lpstr>Verdana</vt:lpstr>
      <vt:lpstr>Office Theme</vt:lpstr>
      <vt:lpstr>PowerPoint Presentation</vt:lpstr>
      <vt:lpstr>PowerPoint Presentation</vt:lpstr>
      <vt:lpstr>So what was the position before MWB?</vt:lpstr>
      <vt:lpstr>So what was the position before MWB? (2)</vt:lpstr>
      <vt:lpstr>So what was the position before MWB? (3)</vt:lpstr>
      <vt:lpstr>So what was the position before MWB? (4)</vt:lpstr>
      <vt:lpstr>So what was the position before MWB? (5)</vt:lpstr>
      <vt:lpstr>So what was the position before MWB? (6)</vt:lpstr>
      <vt:lpstr>So what was the position before MWB? (7)</vt:lpstr>
      <vt:lpstr>So what was the position before MWB? (8)</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27 PowerPoint Presentation</dc:title>
  <dc:creator>Loren Justins</dc:creator>
  <cp:keywords>Level 27 Template</cp:keywords>
  <cp:lastModifiedBy>Tamara McCombe</cp:lastModifiedBy>
  <cp:revision>35</cp:revision>
  <dcterms:created xsi:type="dcterms:W3CDTF">2017-03-14T02:03:32Z</dcterms:created>
  <dcterms:modified xsi:type="dcterms:W3CDTF">2019-08-08T01:37:42Z</dcterms:modified>
</cp:coreProperties>
</file>