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244" y="917800"/>
            <a:ext cx="4931513" cy="3600000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B8995162-C503-4C08-968A-E4A87189150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068" y="4916070"/>
            <a:ext cx="3419863" cy="10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5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4294967295" pos="3840">
          <p15:clr>
            <a:srgbClr val="FBAE40"/>
          </p15:clr>
        </p15:guide>
        <p15:guide id="4294967295" orient="horz" pos="2160">
          <p15:clr>
            <a:srgbClr val="FBAE40"/>
          </p15:clr>
        </p15:guide>
        <p15:guide id="4294967295" pos="39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vel 2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940" y="620688"/>
            <a:ext cx="3449782" cy="2518756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2423220" y="3861048"/>
            <a:ext cx="7273552" cy="504056"/>
          </a:xfrm>
        </p:spPr>
        <p:txBody>
          <a:bodyPr>
            <a:normAutofit/>
          </a:bodyPr>
          <a:lstStyle>
            <a:lvl1pPr marL="0" indent="0" algn="ctr">
              <a:buNone/>
              <a:defRPr sz="2800" b="1" i="0">
                <a:latin typeface="Gotham" panose="020B0604020202020204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783632" y="6237312"/>
            <a:ext cx="65527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i="1" dirty="0">
                <a:solidFill>
                  <a:prstClr val="black"/>
                </a:solidFill>
                <a:latin typeface="Gotham" panose="020B0604020202020204"/>
                <a:ea typeface="Verdana" panose="020B0604030504040204" pitchFamily="34" charset="0"/>
                <a:cs typeface="Verdana" panose="020B0604030504040204" pitchFamily="34" charset="0"/>
              </a:rPr>
              <a:t>Liability limited by a Scheme approved under professional standards legislation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2423220" y="5733256"/>
            <a:ext cx="7273552" cy="432048"/>
          </a:xfrm>
        </p:spPr>
        <p:txBody>
          <a:bodyPr>
            <a:normAutofit/>
          </a:bodyPr>
          <a:lstStyle>
            <a:lvl1pPr marL="0" indent="0" algn="ctr">
              <a:buNone/>
              <a:defRPr sz="2000" b="1" i="0">
                <a:latin typeface="Gotham" panose="020B0604020202020204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A98BF724-BAF0-462A-AF3D-BE57C01EB0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196" y="1368002"/>
            <a:ext cx="3419856" cy="102412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2E4761C2-8EC8-4BB6-A3EE-235B2D5B87C2}"/>
              </a:ext>
            </a:extLst>
          </p:cNvPr>
          <p:cNvCxnSpPr/>
          <p:nvPr userDrawn="1"/>
        </p:nvCxnSpPr>
        <p:spPr>
          <a:xfrm>
            <a:off x="6002389" y="841829"/>
            <a:ext cx="0" cy="2075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81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775520" y="274638"/>
            <a:ext cx="8712968" cy="778098"/>
          </a:xfrm>
        </p:spPr>
        <p:txBody>
          <a:bodyPr>
            <a:normAutofit/>
          </a:bodyPr>
          <a:lstStyle>
            <a:lvl1pPr algn="l">
              <a:defRPr sz="3600" b="1">
                <a:latin typeface="Gotham" panose="020B0604020202020204"/>
              </a:defRPr>
            </a:lvl1pPr>
          </a:lstStyle>
          <a:p>
            <a:r>
              <a:rPr lang="en-AU" dirty="0"/>
              <a:t>Slide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75520" y="1205165"/>
            <a:ext cx="8712968" cy="4312067"/>
          </a:xfrm>
        </p:spPr>
        <p:txBody>
          <a:bodyPr/>
          <a:lstStyle>
            <a:lvl1pPr>
              <a:defRPr>
                <a:latin typeface="Gotham" panose="020B0604020202020204"/>
              </a:defRPr>
            </a:lvl1pPr>
            <a:lvl2pPr>
              <a:defRPr>
                <a:latin typeface="Gotham" panose="020B0604020202020204"/>
              </a:defRPr>
            </a:lvl2pPr>
            <a:lvl3pPr>
              <a:defRPr>
                <a:latin typeface="Gotham" panose="020B0604020202020204"/>
              </a:defRPr>
            </a:lvl3pPr>
            <a:lvl4pPr>
              <a:defRPr>
                <a:latin typeface="Gotham" panose="020B0604020202020204"/>
              </a:defRPr>
            </a:lvl4pPr>
            <a:lvl5pPr>
              <a:defRPr>
                <a:latin typeface="Gotham" panose="020B060402020202020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733256"/>
            <a:ext cx="12192000" cy="10652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>
                <a:solidFill>
                  <a:prstClr val="white"/>
                </a:solidFill>
                <a:latin typeface="Montserrat" panose="020B0604020202020204" charset="0"/>
              </a:rPr>
              <a:t>						</a:t>
            </a:r>
          </a:p>
        </p:txBody>
      </p:sp>
      <p:pic>
        <p:nvPicPr>
          <p:cNvPr id="10" name="Picture 3" descr="C:\Users\Dave\Documents\temp\Level-27-Chambers-Logo-White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391" y="5885684"/>
            <a:ext cx="1152129" cy="76040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 userDrawn="1"/>
        </p:nvSpPr>
        <p:spPr>
          <a:xfrm>
            <a:off x="0" y="6812281"/>
            <a:ext cx="12192000" cy="45719"/>
          </a:xfrm>
          <a:prstGeom prst="rect">
            <a:avLst/>
          </a:prstGeom>
          <a:solidFill>
            <a:srgbClr val="583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6446" y="289065"/>
            <a:ext cx="9060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AU" sz="4400" b="1" dirty="0">
                <a:solidFill>
                  <a:srgbClr val="996633"/>
                </a:solidFill>
                <a:latin typeface="Gotham" panose="020B0604020202020204"/>
                <a:ea typeface="Verdana" panose="020B0604030504040204" pitchFamily="34" charset="0"/>
                <a:cs typeface="Verdana" panose="020B0604030504040204" pitchFamily="34" charset="0"/>
              </a:rPr>
              <a:t>&gt;&gt;</a:t>
            </a:r>
            <a:endParaRPr lang="en-AU" sz="4400" b="1" dirty="0">
              <a:solidFill>
                <a:prstClr val="black"/>
              </a:solidFill>
              <a:latin typeface="Gotham" panose="020B0604020202020204"/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8923BD37-91A6-44F2-881F-A53561C3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609" y="6076910"/>
            <a:ext cx="1258827" cy="37795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3F0299CD-4C77-4C49-A01C-9F0C6ACD6B79}"/>
              </a:ext>
            </a:extLst>
          </p:cNvPr>
          <p:cNvCxnSpPr>
            <a:cxnSpLocks/>
          </p:cNvCxnSpPr>
          <p:nvPr userDrawn="1"/>
        </p:nvCxnSpPr>
        <p:spPr>
          <a:xfrm>
            <a:off x="2005064" y="5885684"/>
            <a:ext cx="0" cy="760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86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44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NO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775520" y="274638"/>
            <a:ext cx="8712968" cy="778098"/>
          </a:xfrm>
        </p:spPr>
        <p:txBody>
          <a:bodyPr>
            <a:normAutofit/>
          </a:bodyPr>
          <a:lstStyle>
            <a:lvl1pPr algn="l">
              <a:defRPr sz="3600" b="1">
                <a:latin typeface="Gotham" panose="020B0604020202020204"/>
              </a:defRPr>
            </a:lvl1pPr>
          </a:lstStyle>
          <a:p>
            <a:r>
              <a:rPr lang="en-AU" dirty="0"/>
              <a:t>Slide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75520" y="1205165"/>
            <a:ext cx="8712968" cy="4312067"/>
          </a:xfrm>
        </p:spPr>
        <p:txBody>
          <a:bodyPr/>
          <a:lstStyle>
            <a:lvl1pPr>
              <a:defRPr>
                <a:latin typeface="Gotham" panose="020B0604020202020204"/>
              </a:defRPr>
            </a:lvl1pPr>
            <a:lvl2pPr>
              <a:defRPr>
                <a:latin typeface="Gotham" panose="020B0604020202020204"/>
              </a:defRPr>
            </a:lvl2pPr>
            <a:lvl3pPr>
              <a:defRPr>
                <a:latin typeface="Gotham" panose="020B0604020202020204"/>
              </a:defRPr>
            </a:lvl3pPr>
            <a:lvl4pPr>
              <a:defRPr>
                <a:latin typeface="Gotham" panose="020B0604020202020204"/>
              </a:defRPr>
            </a:lvl4pPr>
            <a:lvl5pPr>
              <a:defRPr>
                <a:latin typeface="Gotham" panose="020B060402020202020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733256"/>
            <a:ext cx="12192000" cy="10652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>
                <a:solidFill>
                  <a:prstClr val="white"/>
                </a:solidFill>
                <a:latin typeface="Montserrat" panose="020B0604020202020204" charset="0"/>
              </a:rPr>
              <a:t>						</a:t>
            </a:r>
          </a:p>
        </p:txBody>
      </p:sp>
      <p:pic>
        <p:nvPicPr>
          <p:cNvPr id="10" name="Picture 3" descr="C:\Users\Dave\Documents\temp\Level-27-Chambers-Logo-White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391" y="5885684"/>
            <a:ext cx="1152129" cy="76040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 userDrawn="1"/>
        </p:nvSpPr>
        <p:spPr>
          <a:xfrm>
            <a:off x="0" y="6812281"/>
            <a:ext cx="12192000" cy="45719"/>
          </a:xfrm>
          <a:prstGeom prst="rect">
            <a:avLst/>
          </a:prstGeom>
          <a:solidFill>
            <a:srgbClr val="583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prstClr val="white"/>
              </a:solidFill>
            </a:endParaRP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60C168C5-BB41-479B-852C-6E8C5AB017B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609" y="6076910"/>
            <a:ext cx="1258827" cy="37795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B39DAFE3-FCF5-43F8-9A0A-FFB6DC069973}"/>
              </a:ext>
            </a:extLst>
          </p:cNvPr>
          <p:cNvCxnSpPr>
            <a:cxnSpLocks/>
          </p:cNvCxnSpPr>
          <p:nvPr userDrawn="1"/>
        </p:nvCxnSpPr>
        <p:spPr>
          <a:xfrm>
            <a:off x="2005064" y="5885684"/>
            <a:ext cx="0" cy="760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96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75520" y="1268760"/>
            <a:ext cx="8712968" cy="3384376"/>
          </a:xfrm>
        </p:spPr>
        <p:txBody>
          <a:bodyPr/>
          <a:lstStyle>
            <a:lvl1pPr marL="0" indent="0" algn="ctr">
              <a:buNone/>
              <a:defRPr>
                <a:latin typeface="Gotham" panose="020B0604020202020204"/>
              </a:defRPr>
            </a:lvl1pPr>
            <a:lvl2pPr>
              <a:defRPr>
                <a:latin typeface="Gotham" panose="020B0604020202020204"/>
              </a:defRPr>
            </a:lvl2pPr>
            <a:lvl3pPr>
              <a:defRPr>
                <a:latin typeface="Gotham" panose="020B0604020202020204"/>
              </a:defRPr>
            </a:lvl3pPr>
            <a:lvl4pPr>
              <a:defRPr>
                <a:latin typeface="Gotham" panose="020B0604020202020204"/>
              </a:defRPr>
            </a:lvl4pPr>
            <a:lvl5pPr>
              <a:defRPr>
                <a:latin typeface="Gotham" panose="020B0604020202020204"/>
              </a:defRPr>
            </a:lvl5pPr>
          </a:lstStyle>
          <a:p>
            <a:pPr lvl="0"/>
            <a:r>
              <a:rPr lang="en-US" dirty="0"/>
              <a:t>Contact Details</a:t>
            </a:r>
            <a:endParaRPr lang="en-AU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733256"/>
            <a:ext cx="12192000" cy="10652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>
                <a:solidFill>
                  <a:prstClr val="white"/>
                </a:solidFill>
                <a:latin typeface="Montserrat" panose="020B0604020202020204" charset="0"/>
              </a:rPr>
              <a:t>						</a:t>
            </a:r>
          </a:p>
        </p:txBody>
      </p:sp>
      <p:pic>
        <p:nvPicPr>
          <p:cNvPr id="8" name="Picture 3" descr="C:\Users\Dave\Documents\temp\Level-27-Chambers-Logo-White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391" y="5885684"/>
            <a:ext cx="1152129" cy="76040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6812281"/>
            <a:ext cx="12192000" cy="45719"/>
          </a:xfrm>
          <a:prstGeom prst="rect">
            <a:avLst/>
          </a:prstGeom>
          <a:solidFill>
            <a:srgbClr val="583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83832" y="5096013"/>
            <a:ext cx="3300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>
                <a:solidFill>
                  <a:prstClr val="black"/>
                </a:solidFill>
                <a:latin typeface="Gotham" panose="020B0604020202020204"/>
              </a:rPr>
              <a:t>level27chambers.com.au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DB209637-76B9-4109-9D78-6DA4D6B8AC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609" y="6076910"/>
            <a:ext cx="1258827" cy="37795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837414ED-6ED6-4EF2-A24D-F2B3184F6026}"/>
              </a:ext>
            </a:extLst>
          </p:cNvPr>
          <p:cNvCxnSpPr>
            <a:cxnSpLocks/>
          </p:cNvCxnSpPr>
          <p:nvPr userDrawn="1"/>
        </p:nvCxnSpPr>
        <p:spPr>
          <a:xfrm>
            <a:off x="2005064" y="5885684"/>
            <a:ext cx="0" cy="760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22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6A0F4-470C-44AD-9E39-563CD80FB8B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25/10/2019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3CE51-D9E4-40B2-B669-6BAF79D8DDAE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6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13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/>
              <a:t>Trouble in </a:t>
            </a:r>
            <a:r>
              <a:rPr lang="en-AU" dirty="0"/>
              <a:t>Paradise: Protecting privilege after Glencore</a:t>
            </a:r>
          </a:p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79739" y="4508500"/>
            <a:ext cx="7273552" cy="1381554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A</a:t>
            </a:r>
            <a:r>
              <a:rPr lang="en-AU" dirty="0" smtClean="0"/>
              <a:t>re </a:t>
            </a:r>
            <a:r>
              <a:rPr lang="en-AU" dirty="0"/>
              <a:t>there </a:t>
            </a:r>
            <a:r>
              <a:rPr lang="en-AU" dirty="0" smtClean="0"/>
              <a:t>protections </a:t>
            </a:r>
            <a:r>
              <a:rPr lang="en-AU" dirty="0"/>
              <a:t>or ways in which a party can stop hacked documents from being admitted or used in proceedings?</a:t>
            </a:r>
          </a:p>
          <a:p>
            <a:endParaRPr lang="en-AU" dirty="0"/>
          </a:p>
          <a:p>
            <a:r>
              <a:rPr lang="en-AU" dirty="0"/>
              <a:t>Nicholas Andreatidis </a:t>
            </a:r>
            <a:r>
              <a:rPr lang="en-AU" dirty="0" smtClean="0"/>
              <a:t>QC and Sophie Gibson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840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D7A439-6B7A-4C28-9BD4-0BF567EC7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88821"/>
            <a:ext cx="8712968" cy="778098"/>
          </a:xfrm>
        </p:spPr>
        <p:txBody>
          <a:bodyPr>
            <a:normAutofit fontScale="90000"/>
          </a:bodyPr>
          <a:lstStyle/>
          <a:p>
            <a:r>
              <a:rPr lang="en-US" dirty="0"/>
              <a:t>Admissibility of hacked documents in Court proceedings different question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01BF60-8538-4447-A96F-3CB6D1A80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1567630"/>
            <a:ext cx="8712968" cy="4312067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Commonwealth Evidence Act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&gt; </a:t>
            </a:r>
            <a:r>
              <a:rPr lang="en-US" dirty="0"/>
              <a:t>Sections 118, 119, 138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i="1" dirty="0"/>
              <a:t>Bunning v Cross</a:t>
            </a:r>
            <a:r>
              <a:rPr lang="en-US" dirty="0"/>
              <a:t> (1978) 141 CLR 54; [1978] HCA 22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&gt; </a:t>
            </a:r>
            <a:r>
              <a:rPr lang="en-US" dirty="0"/>
              <a:t>Discretion to exclude evidence improperly obtained can rightly be exercised where unfairness to defendant outweighs public interest in enforcement of the law and obtaining evidence to aid that enforcement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Voir</a:t>
            </a:r>
            <a:r>
              <a:rPr lang="en-US" dirty="0"/>
              <a:t> dire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Statutory provisions affecting privilege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0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Gotham</vt:lpstr>
      <vt:lpstr>Montserrat</vt:lpstr>
      <vt:lpstr>Verdana</vt:lpstr>
      <vt:lpstr>1_Office Theme</vt:lpstr>
      <vt:lpstr>PowerPoint Presentation</vt:lpstr>
      <vt:lpstr>PowerPoint Presentation</vt:lpstr>
      <vt:lpstr>Admissibility of hacked documents in Court proceedings different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Tamara McCombe</dc:creator>
  <cp:lastModifiedBy>Tamara McCombe</cp:lastModifiedBy>
  <cp:revision>1</cp:revision>
  <dcterms:created xsi:type="dcterms:W3CDTF">2019-10-25T03:13:01Z</dcterms:created>
  <dcterms:modified xsi:type="dcterms:W3CDTF">2019-10-25T03:13:49Z</dcterms:modified>
</cp:coreProperties>
</file>